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33"/>
  </p:notesMasterIdLst>
  <p:handoutMasterIdLst>
    <p:handoutMasterId r:id="rId34"/>
  </p:handoutMasterIdLst>
  <p:sldIdLst>
    <p:sldId id="394" r:id="rId3"/>
    <p:sldId id="395" r:id="rId4"/>
    <p:sldId id="532" r:id="rId5"/>
    <p:sldId id="396" r:id="rId6"/>
    <p:sldId id="500" r:id="rId7"/>
    <p:sldId id="501" r:id="rId8"/>
    <p:sldId id="502" r:id="rId9"/>
    <p:sldId id="503" r:id="rId10"/>
    <p:sldId id="504" r:id="rId11"/>
    <p:sldId id="507" r:id="rId12"/>
    <p:sldId id="508" r:id="rId13"/>
    <p:sldId id="510" r:id="rId14"/>
    <p:sldId id="511" r:id="rId15"/>
    <p:sldId id="505" r:id="rId16"/>
    <p:sldId id="512" r:id="rId17"/>
    <p:sldId id="506" r:id="rId18"/>
    <p:sldId id="509" r:id="rId19"/>
    <p:sldId id="526" r:id="rId20"/>
    <p:sldId id="548" r:id="rId21"/>
    <p:sldId id="536" r:id="rId22"/>
    <p:sldId id="544" r:id="rId23"/>
    <p:sldId id="535" r:id="rId24"/>
    <p:sldId id="541" r:id="rId25"/>
    <p:sldId id="543" r:id="rId26"/>
    <p:sldId id="539" r:id="rId27"/>
    <p:sldId id="540" r:id="rId28"/>
    <p:sldId id="421" r:id="rId29"/>
    <p:sldId id="547" r:id="rId30"/>
    <p:sldId id="352" r:id="rId31"/>
    <p:sldId id="393" r:id="rId3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539C32-9D82-43E1-A838-837C0F42B4B1}">
          <p14:sldIdLst>
            <p14:sldId id="394"/>
            <p14:sldId id="395"/>
            <p14:sldId id="532"/>
          </p14:sldIdLst>
        </p14:section>
        <p14:section name="Data Types and Variables" id="{FB4110C7-3E33-4806-A7B6-8EE824D102F2}">
          <p14:sldIdLst>
            <p14:sldId id="396"/>
            <p14:sldId id="500"/>
            <p14:sldId id="501"/>
            <p14:sldId id="502"/>
            <p14:sldId id="503"/>
            <p14:sldId id="504"/>
            <p14:sldId id="507"/>
            <p14:sldId id="508"/>
            <p14:sldId id="510"/>
            <p14:sldId id="511"/>
            <p14:sldId id="505"/>
            <p14:sldId id="512"/>
            <p14:sldId id="506"/>
            <p14:sldId id="509"/>
            <p14:sldId id="526"/>
          </p14:sldIdLst>
        </p14:section>
        <p14:section name="Variables" id="{D7994854-D4CA-4A8E-9774-FB691A3F406C}">
          <p14:sldIdLst>
            <p14:sldId id="548"/>
            <p14:sldId id="536"/>
            <p14:sldId id="544"/>
            <p14:sldId id="535"/>
            <p14:sldId id="541"/>
            <p14:sldId id="543"/>
            <p14:sldId id="539"/>
            <p14:sldId id="540"/>
            <p14:sldId id="421"/>
            <p14:sldId id="547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D3B"/>
    <a:srgbClr val="E85C0E"/>
    <a:srgbClr val="FF6600"/>
    <a:srgbClr val="603A14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4" autoAdjust="0"/>
    <p:restoredTop sz="94954" autoAdjust="0"/>
  </p:normalViewPr>
  <p:slideViewPr>
    <p:cSldViewPr>
      <p:cViewPr varScale="1">
        <p:scale>
          <a:sx n="36" d="100"/>
          <a:sy n="36" d="100"/>
        </p:scale>
        <p:origin x="58" y="30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649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862"/>
    </p:cViewPr>
  </p:sorterViewPr>
  <p:notesViewPr>
    <p:cSldViewPr showGuides="1">
      <p:cViewPr varScale="1">
        <p:scale>
          <a:sx n="42" d="100"/>
          <a:sy n="42" d="100"/>
        </p:scale>
        <p:origin x="-2318" y="-8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24-Jan-17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24-Jan-17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 goes to note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100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22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Goes to exercise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493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664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30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086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24-Jan-17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86574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24-Jan-17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71#5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1#5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1#6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1#7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1#8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://smartit.bg/" TargetMode="External"/><Relationship Id="rId13" Type="http://schemas.openxmlformats.org/officeDocument/2006/relationships/image" Target="../media/image26.png"/><Relationship Id="rId18" Type="http://schemas.openxmlformats.org/officeDocument/2006/relationships/hyperlink" Target="http://www.superhosting.bg/" TargetMode="External"/><Relationship Id="rId3" Type="http://schemas.openxmlformats.org/officeDocument/2006/relationships/hyperlink" Target="https://softuni.bg/courses/programming-fundamentals" TargetMode="External"/><Relationship Id="rId21" Type="http://schemas.openxmlformats.org/officeDocument/2006/relationships/image" Target="../media/image30.png"/><Relationship Id="rId7" Type="http://schemas.openxmlformats.org/officeDocument/2006/relationships/image" Target="../media/image23.png"/><Relationship Id="rId12" Type="http://schemas.openxmlformats.org/officeDocument/2006/relationships/hyperlink" Target="http://www.indeavr.com/" TargetMode="External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6" Type="http://schemas.openxmlformats.org/officeDocument/2006/relationships/hyperlink" Target="http://netpeak.bg/" TargetMode="External"/><Relationship Id="rId20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25.png"/><Relationship Id="rId5" Type="http://schemas.openxmlformats.org/officeDocument/2006/relationships/image" Target="../media/image22.png"/><Relationship Id="rId15" Type="http://schemas.openxmlformats.org/officeDocument/2006/relationships/image" Target="../media/image27.png"/><Relationship Id="rId10" Type="http://schemas.openxmlformats.org/officeDocument/2006/relationships/hyperlink" Target="http://www.softwaregroup-bg.com/" TargetMode="External"/><Relationship Id="rId19" Type="http://schemas.openxmlformats.org/officeDocument/2006/relationships/image" Target="../media/image29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24.png"/><Relationship Id="rId14" Type="http://schemas.openxmlformats.org/officeDocument/2006/relationships/hyperlink" Target="http://www.infragistics.com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4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71#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71#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805249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Data Types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2050962"/>
            <a:ext cx="8125251" cy="1301838"/>
          </a:xfrm>
        </p:spPr>
        <p:txBody>
          <a:bodyPr>
            <a:normAutofit/>
          </a:bodyPr>
          <a:lstStyle/>
          <a:p>
            <a:r>
              <a:rPr lang="en-US" dirty="0"/>
              <a:t>Text and Other Types, Variables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40087" y="3783266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393735" y="3862749"/>
            <a:ext cx="810350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Data</a:t>
            </a:r>
          </a:p>
        </p:txBody>
      </p:sp>
      <p:pic>
        <p:nvPicPr>
          <p:cNvPr id="17" name="Picture 2" descr="http://educhoices.org/cimages/multimages/1/free_technology_courses.jpg"/>
          <p:cNvPicPr>
            <a:picLocks noChangeAspect="1" noChangeArrowheads="1"/>
          </p:cNvPicPr>
          <p:nvPr/>
        </p:nvPicPr>
        <p:blipFill>
          <a:blip r:embed="rId8" cstate="print">
            <a:lum bright="-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1162" y="3757567"/>
            <a:ext cx="4875301" cy="24146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Write a program to read an integer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3200" dirty="0"/>
              <a:t> and print all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triples</a:t>
            </a:r>
            <a:r>
              <a:rPr lang="en-US" sz="3200" dirty="0"/>
              <a:t> of the first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small Latin letters</a:t>
            </a:r>
            <a:r>
              <a:rPr lang="en-US" sz="3200" dirty="0"/>
              <a:t>, ordered alphabetically: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Triples of Latin Letters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665412" y="3890306"/>
            <a:ext cx="6858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4570412" y="2398491"/>
            <a:ext cx="1063303" cy="366637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72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aaa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aab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aac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aba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abb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aca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acb 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3732212" y="4048905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633716" y="2398491"/>
            <a:ext cx="1025846" cy="366637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72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baa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bab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bba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bbb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bbc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bca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659563" y="2398488"/>
            <a:ext cx="1035050" cy="366637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72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bcb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bcc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caa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cab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cba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cbb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cbc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7694613" y="2398485"/>
            <a:ext cx="1025848" cy="366637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72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cca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ccb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ccc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da-DK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da-DK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da-DK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da-DK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da-DK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0412" y="6215359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https://judge.softuni.bg/Contests/Practice/Index/171#5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348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Triples of Latin Letters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187708"/>
            <a:ext cx="10668000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i1 = 0; i1 &lt; n; i1++)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i2 = 0; i2 &lt; n; i2++)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for (int i3 = 0; i3 &lt; n; i3++)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char letter1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(char)('a' + i1)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char letter2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TODO: finish this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char letter3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TODO: finish this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Console.WriteLine("{0}{1}{2}",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letter1, letter2, letter3);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215359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https://judge.softuni.bg/Contests/Practice/Index/171#5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993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5386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Escaping sequences </a:t>
            </a:r>
            <a:r>
              <a:rPr lang="en-US" dirty="0"/>
              <a:t>are:</a:t>
            </a:r>
          </a:p>
          <a:p>
            <a:pPr lvl="1"/>
            <a:r>
              <a:rPr lang="en-US" dirty="0"/>
              <a:t>Represent a special character like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dirty="0"/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\n</a:t>
            </a:r>
            <a:r>
              <a:rPr lang="en-US" dirty="0"/>
              <a:t> (new line)</a:t>
            </a:r>
          </a:p>
          <a:p>
            <a:pPr lvl="1"/>
            <a:r>
              <a:rPr lang="en-US" dirty="0"/>
              <a:t>Represent system characters (like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[TAB]</a:t>
            </a:r>
            <a:r>
              <a:rPr lang="en-US" dirty="0"/>
              <a:t> character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\t</a:t>
            </a:r>
            <a:r>
              <a:rPr lang="en-US" dirty="0"/>
              <a:t>)</a:t>
            </a:r>
          </a:p>
          <a:p>
            <a:pPr>
              <a:spcBef>
                <a:spcPts val="1200"/>
              </a:spcBef>
            </a:pPr>
            <a:r>
              <a:rPr lang="en-US" dirty="0"/>
              <a:t>Commonly used escaping sequences are: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\'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for single quote	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\"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for double quote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\\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for backslash	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for new line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\uXXXX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noProof="1"/>
              <a:t>for denoting any other Unicode symbol</a:t>
            </a:r>
            <a:endParaRPr lang="en-US" dirty="0"/>
          </a:p>
        </p:txBody>
      </p:sp>
      <p:sp>
        <p:nvSpPr>
          <p:cNvPr id="538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Escaping Characters</a:t>
            </a:r>
          </a:p>
        </p:txBody>
      </p:sp>
    </p:spTree>
    <p:extLst>
      <p:ext uri="{BB962C8B-B14F-4D97-AF65-F5344CB8AC3E}">
        <p14:creationId xmlns:p14="http://schemas.microsoft.com/office/powerpoint/2010/main" val="202488948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37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Literals – Example</a:t>
            </a:r>
          </a:p>
        </p:txBody>
      </p:sp>
      <p:sp>
        <p:nvSpPr>
          <p:cNvPr id="537604" name="Rectangle 4"/>
          <p:cNvSpPr>
            <a:spLocks noChangeArrowheads="1"/>
          </p:cNvSpPr>
          <p:nvPr/>
        </p:nvSpPr>
        <p:spPr bwMode="auto">
          <a:xfrm>
            <a:off x="912812" y="1451331"/>
            <a:ext cx="10363200" cy="46446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 symbol = '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An ordinary character</a:t>
            </a: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\u006F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Unicode character code in a</a:t>
            </a: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hexadecimal format (letter 'o')</a:t>
            </a: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\u8449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ja-JP" alt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葉 </a:t>
            </a:r>
            <a:r>
              <a:rPr lang="en-US" altLang="ja-JP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Leaf in Traditional Chinese)</a:t>
            </a: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\'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Assigning the single quote character</a:t>
            </a: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\\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Assigning the backslash character</a:t>
            </a: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\n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Assigning new line character</a:t>
            </a:r>
            <a:endParaRPr lang="bg-BG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\t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Assigning TAB character</a:t>
            </a:r>
            <a:endParaRPr lang="bg-BG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Incorrect: use single quotes</a:t>
            </a:r>
            <a:r>
              <a:rPr lang="bg-BG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77851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519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string data type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Represents a sequence of characters</a:t>
            </a:r>
          </a:p>
          <a:p>
            <a:pPr lvl="1"/>
            <a:r>
              <a:rPr lang="en-US" dirty="0"/>
              <a:t>Is declared by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string</a:t>
            </a:r>
            <a:r>
              <a:rPr lang="en-US" dirty="0"/>
              <a:t> keyword</a:t>
            </a:r>
          </a:p>
          <a:p>
            <a:pPr lvl="1"/>
            <a:r>
              <a:rPr lang="en-US" dirty="0"/>
              <a:t>Has a default value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en-US" dirty="0"/>
              <a:t> (no value)</a:t>
            </a:r>
          </a:p>
          <a:p>
            <a:r>
              <a:rPr lang="en-US" dirty="0"/>
              <a:t>Strings are enclosed in quotes:</a:t>
            </a:r>
          </a:p>
          <a:p>
            <a:endParaRPr lang="en-US" dirty="0"/>
          </a:p>
          <a:p>
            <a:r>
              <a:rPr lang="en-US" dirty="0"/>
              <a:t>Strings can be concatenated</a:t>
            </a:r>
          </a:p>
          <a:p>
            <a:pPr lvl="1"/>
            <a:r>
              <a:rPr lang="en-US" dirty="0"/>
              <a:t>Using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+</a:t>
            </a:r>
            <a:r>
              <a:rPr lang="en-US" dirty="0"/>
              <a:t> operator</a:t>
            </a:r>
          </a:p>
        </p:txBody>
      </p:sp>
      <p:sp>
        <p:nvSpPr>
          <p:cNvPr id="519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String Data Type</a:t>
            </a:r>
            <a:endParaRPr lang="bg-BG" dirty="0"/>
          </a:p>
        </p:txBody>
      </p:sp>
      <p:sp>
        <p:nvSpPr>
          <p:cNvPr id="519172" name="Rectangle 4"/>
          <p:cNvSpPr>
            <a:spLocks noChangeArrowheads="1"/>
          </p:cNvSpPr>
          <p:nvPr/>
        </p:nvSpPr>
        <p:spPr bwMode="auto">
          <a:xfrm>
            <a:off x="684213" y="4572201"/>
            <a:ext cx="6248400" cy="5401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 = "Hello, C#";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008812" y="1600200"/>
            <a:ext cx="4458687" cy="4660133"/>
            <a:chOff x="7008812" y="1600200"/>
            <a:chExt cx="4458687" cy="4660133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8147357" y="2959396"/>
              <a:ext cx="881742" cy="2481735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9063712" y="2988421"/>
              <a:ext cx="2334561" cy="1783125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43413" y="1600200"/>
              <a:ext cx="3932261" cy="2304488"/>
            </a:xfrm>
            <a:prstGeom prst="rect">
              <a:avLst/>
            </a:prstGeom>
            <a:ln w="38100"/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8812" y="4650955"/>
              <a:ext cx="4458687" cy="1609378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 rot="20877217">
              <a:off x="8896168" y="4253887"/>
              <a:ext cx="139076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string</a:t>
              </a:r>
              <a:endParaRPr lang="en-US" sz="32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9877837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Strings are enclosed in quotes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""</a:t>
            </a:r>
            <a:r>
              <a:rPr lang="en-US" dirty="0"/>
              <a:t>: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/>
              <a:t>Strings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verbatim</a:t>
            </a:r>
            <a:r>
              <a:rPr lang="en-US" dirty="0"/>
              <a:t> (no escaping):</a:t>
            </a:r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Interpolated</a:t>
            </a:r>
            <a:r>
              <a:rPr lang="en-US" dirty="0"/>
              <a:t> strings insert variable values by pattern: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Verbatim and Interpolated Strings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905000"/>
            <a:ext cx="10668002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file = "C: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\\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Windows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\\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win.ini";</a:t>
            </a: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366182" y="1195101"/>
            <a:ext cx="2798994" cy="1066800"/>
          </a:xfrm>
          <a:prstGeom prst="wedgeRoundRectCallout">
            <a:avLst>
              <a:gd name="adj1" fmla="val -73761"/>
              <a:gd name="adj2" fmla="val 4335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backslash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\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escaped by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\\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60412" y="3305608"/>
            <a:ext cx="10668002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file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"C:\Windows\win.ini";</a:t>
            </a: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8019818" y="2654231"/>
            <a:ext cx="2798994" cy="986242"/>
          </a:xfrm>
          <a:prstGeom prst="wedgeRoundRectCallout">
            <a:avLst>
              <a:gd name="adj1" fmla="val -68987"/>
              <a:gd name="adj2" fmla="val 4348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backslash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\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not escaped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60412" y="4759506"/>
            <a:ext cx="10668002" cy="14126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firstName = "Svetlin";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lastName = "Nakov";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fullName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"{firstName} {lastName}";</a:t>
            </a:r>
          </a:p>
        </p:txBody>
      </p:sp>
    </p:spTree>
    <p:extLst>
      <p:ext uri="{BB962C8B-B14F-4D97-AF65-F5344CB8AC3E}">
        <p14:creationId xmlns:p14="http://schemas.microsoft.com/office/powerpoint/2010/main" val="336743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5181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Combining the names of a person to obtain the full name: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can concatenate strings and numbers by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/>
              <a:t> operator:</a:t>
            </a:r>
            <a:endParaRPr lang="bg-BG" dirty="0"/>
          </a:p>
        </p:txBody>
      </p:sp>
      <p:sp>
        <p:nvSpPr>
          <p:cNvPr id="518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Saying Hello – Examples</a:t>
            </a:r>
            <a:endParaRPr lang="bg-BG" dirty="0"/>
          </a:p>
        </p:txBody>
      </p:sp>
      <p:sp>
        <p:nvSpPr>
          <p:cNvPr id="518148" name="Rectangle 4"/>
          <p:cNvSpPr>
            <a:spLocks noChangeArrowheads="1"/>
          </p:cNvSpPr>
          <p:nvPr/>
        </p:nvSpPr>
        <p:spPr bwMode="auto">
          <a:xfrm>
            <a:off x="836612" y="1970183"/>
            <a:ext cx="10515600" cy="24468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firstName = "Ivan";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lastName = "Ivanov";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"Hello,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""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{0}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""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!", firstName);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fullName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"{firstName} {lastName}";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Console.WriteLine("Your full name is {0}.", fullName);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36612" y="5423647"/>
            <a:ext cx="10515600" cy="9725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= 21;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Console.WriteLine("Hello, I am "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age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 years old");</a:t>
            </a:r>
          </a:p>
        </p:txBody>
      </p:sp>
    </p:spTree>
    <p:extLst>
      <p:ext uri="{BB962C8B-B14F-4D97-AF65-F5344CB8AC3E}">
        <p14:creationId xmlns:p14="http://schemas.microsoft.com/office/powerpoint/2010/main" val="3293041884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Write a program that enters first name, last name and age and prints "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Hello, &lt;first name&gt; &lt;last name&gt;. You are &lt;age&gt; years old.</a:t>
            </a:r>
            <a:r>
              <a:rPr lang="en-US" sz="3200" dirty="0"/>
              <a:t>"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Greeting by Name and Age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2574140"/>
            <a:ext cx="10515600" cy="31408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firstName = Console.ReadLine();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lastName = Console.ReadLine();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ageStr = Console.ReadLine();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= int.Parse(ageStr);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Parse string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int</a:t>
            </a:r>
          </a:p>
          <a:p>
            <a:pPr eaLnBrk="0" hangingPunct="0">
              <a:lnSpc>
                <a:spcPct val="110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"Hello, {firstName} {lastName}.\r\nYou are {age} years old.");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0198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https://judge.softuni.bg/Contests/Practice/Index/171#6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250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88" y="914400"/>
            <a:ext cx="3524026" cy="363756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21241715">
            <a:off x="7999897" y="2689677"/>
            <a:ext cx="18294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54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pPr algn="ctr"/>
            <a:r>
              <a:rPr lang="en-US" sz="4800" noProof="1"/>
              <a:t>switch</a:t>
            </a:r>
          </a:p>
          <a:p>
            <a:pPr algn="ctr"/>
            <a:r>
              <a:rPr lang="en-US" sz="4800" noProof="1"/>
              <a:t>case</a:t>
            </a:r>
          </a:p>
        </p:txBody>
      </p:sp>
      <p:sp>
        <p:nvSpPr>
          <p:cNvPr id="16" name="TextBox 15"/>
          <p:cNvSpPr txBox="1"/>
          <p:nvPr/>
        </p:nvSpPr>
        <p:spPr>
          <a:xfrm rot="21117274">
            <a:off x="1485140" y="725272"/>
            <a:ext cx="18103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string</a:t>
            </a:r>
            <a:endParaRPr lang="en-US" sz="44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 rot="20875553">
            <a:off x="1701596" y="3403257"/>
            <a:ext cx="12025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char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 rot="808557">
            <a:off x="8050179" y="1305108"/>
            <a:ext cx="2559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(int) value</a:t>
            </a:r>
          </a:p>
        </p:txBody>
      </p:sp>
      <p:sp>
        <p:nvSpPr>
          <p:cNvPr id="19" name="TextBox 18"/>
          <p:cNvSpPr txBox="1"/>
          <p:nvPr/>
        </p:nvSpPr>
        <p:spPr>
          <a:xfrm rot="264993">
            <a:off x="2314440" y="2107223"/>
            <a:ext cx="13260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bool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75118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6" y="5486400"/>
            <a:ext cx="8938472" cy="820600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780" y="1981200"/>
            <a:ext cx="4627265" cy="282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411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Autofit/>
          </a:bodyPr>
          <a:lstStyle/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Data Types</a:t>
            </a:r>
          </a:p>
          <a:p>
            <a:pPr marL="717550" lvl="1" indent="-414338">
              <a:lnSpc>
                <a:spcPct val="110000"/>
              </a:lnSpc>
            </a:pPr>
            <a:r>
              <a:rPr lang="en-US" dirty="0"/>
              <a:t>Characters and Strings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Variables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143692" y="1219200"/>
            <a:ext cx="4903720" cy="5111717"/>
            <a:chOff x="6156437" y="1253628"/>
            <a:chExt cx="4903720" cy="51117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88584" y="2304560"/>
              <a:ext cx="3083844" cy="3976394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 rot="509281">
              <a:off x="6500684" y="1922516"/>
              <a:ext cx="12234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double</a:t>
              </a:r>
              <a:endParaRPr lang="en-US" sz="20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20875553">
              <a:off x="6423601" y="2859078"/>
              <a:ext cx="9775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float</a:t>
              </a:r>
              <a:endParaRPr lang="en-US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 rot="21204798">
              <a:off x="9849147" y="1672923"/>
              <a:ext cx="867362" cy="4259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ushort</a:t>
              </a:r>
              <a:endParaRPr lang="en-US" sz="16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843522">
              <a:off x="6156437" y="3855819"/>
              <a:ext cx="928575" cy="622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byte</a:t>
              </a:r>
              <a:endParaRPr lang="en-US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 rot="21023667">
              <a:off x="6346242" y="4892998"/>
              <a:ext cx="767738" cy="5570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uint</a:t>
              </a:r>
              <a:endParaRPr lang="en-US" sz="20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 rot="21351847">
              <a:off x="8626408" y="1319316"/>
              <a:ext cx="9912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sbyte</a:t>
              </a:r>
              <a:endParaRPr lang="en-US" sz="32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 rot="443506">
              <a:off x="6843057" y="5808293"/>
              <a:ext cx="951067" cy="5570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short</a:t>
              </a:r>
              <a:endParaRPr lang="en-US" sz="20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 rot="412040">
              <a:off x="9392644" y="2145544"/>
              <a:ext cx="7029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int</a:t>
              </a:r>
              <a:endParaRPr lang="en-US" sz="2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 rot="20751016">
              <a:off x="10010941" y="5428836"/>
              <a:ext cx="906845" cy="6225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long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 rot="347577">
              <a:off x="10055394" y="2857090"/>
              <a:ext cx="1004763" cy="557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ulong</a:t>
              </a:r>
              <a:endParaRPr lang="en-US" sz="20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 rot="267322">
              <a:off x="7455078" y="1253628"/>
              <a:ext cx="7332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noProof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void</a:t>
              </a:r>
              <a:endParaRPr lang="en-US" sz="1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 names</a:t>
            </a:r>
          </a:p>
          <a:p>
            <a:pPr lvl="1"/>
            <a:r>
              <a:rPr lang="en-US" dirty="0"/>
              <a:t>Always refer to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naming conventions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/>
              <a:t> of a programming language – for C# use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camelCase</a:t>
            </a:r>
            <a:endParaRPr lang="en-US" dirty="0"/>
          </a:p>
          <a:p>
            <a:pPr lvl="1"/>
            <a:r>
              <a:rPr lang="en-US" dirty="0"/>
              <a:t>Preferred form: [Noun] or [Adjective] + [Noun]</a:t>
            </a:r>
          </a:p>
          <a:p>
            <a:pPr lvl="1"/>
            <a:r>
              <a:rPr lang="en-US" dirty="0"/>
              <a:t>Should explain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purpose</a:t>
            </a:r>
            <a:r>
              <a:rPr lang="en-US" dirty="0"/>
              <a:t> of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 </a:t>
            </a:r>
            <a:r>
              <a:rPr lang="en-US" dirty="0"/>
              <a:t>(Always ask yourself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"What this variable contains?"</a:t>
            </a:r>
            <a:r>
              <a:rPr lang="en-US" dirty="0"/>
              <a:t>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Variables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405010" y="5015543"/>
            <a:ext cx="9698182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firstName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report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config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usersList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fontSize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maxSpeed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405010" y="5807076"/>
            <a:ext cx="9698182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foo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bar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p1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p2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populate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LastName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last_name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LAST_NAME</a:t>
            </a:r>
            <a:endParaRPr lang="en-US" b="1" dirty="0">
              <a:solidFill>
                <a:srgbClr val="FB816D"/>
              </a:solidFill>
            </a:endParaRPr>
          </a:p>
        </p:txBody>
      </p:sp>
      <p:pic>
        <p:nvPicPr>
          <p:cNvPr id="8" name="Picture 2" descr="http://coserosse.net/c/wp-content/uploads/2009/05/math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812" y="1385277"/>
            <a:ext cx="3250353" cy="672123"/>
          </a:xfrm>
          <a:prstGeom prst="rect">
            <a:avLst/>
          </a:prstGeom>
          <a:noFill/>
        </p:spPr>
      </p:pic>
      <p:pic>
        <p:nvPicPr>
          <p:cNvPr id="9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8012" y="5013258"/>
            <a:ext cx="630691" cy="473142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1323" y="5791200"/>
            <a:ext cx="490116" cy="468411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2455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You are given a working code that finds the volume of a prism: 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Fix naming, span and multi-purpose variables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Refactor Volume </a:t>
            </a:r>
            <a:r>
              <a:rPr lang="en-GB"/>
              <a:t>of Pyramid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2659127"/>
            <a:ext cx="10515600" cy="31206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dul, sh, V = 0;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Console.Write("Length: 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dul = double.Parse(Console.ReadLine());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Console.Write("Width: 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 = double.Parse(Console.ReadLine());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Console.Write("Height: 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 = double.Parse(Console.ReadLine());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 = (dul * sh * V) / 3;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Console.WriteLine("Pyramid Volume: {0:F2}", V);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0198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https://judge.softuni.bg/Contests/Practice/Index/171#7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3422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5601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Scope shows from where you can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access </a:t>
            </a:r>
            <a:r>
              <a:rPr lang="en-GB" dirty="0"/>
              <a:t>a variable</a:t>
            </a:r>
          </a:p>
          <a:p>
            <a:r>
              <a:rPr lang="en-GB" dirty="0"/>
              <a:t>Lifetime shows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how long</a:t>
            </a:r>
            <a:r>
              <a:rPr lang="en-GB" dirty="0"/>
              <a:t> a variable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stays in memory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60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and Lifetime</a:t>
            </a:r>
            <a:endParaRPr lang="bg-BG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760413" y="2743200"/>
            <a:ext cx="10668000" cy="357790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var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outer</a:t>
            </a: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"I'm inside the Main()";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0; i &lt; 10; i++) 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var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inner</a:t>
            </a: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"I'm inside the loop";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outer</a:t>
            </a: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// Console.WriteLine(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inner</a:t>
            </a: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//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Error</a:t>
            </a:r>
            <a:endParaRPr lang="en-GB" sz="2000" b="1" noProof="1">
              <a:solidFill>
                <a:srgbClr val="F37D3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AutoShape 5"/>
          <p:cNvSpPr>
            <a:spLocks noChangeArrowheads="1"/>
          </p:cNvSpPr>
          <p:nvPr/>
        </p:nvSpPr>
        <p:spPr bwMode="auto">
          <a:xfrm>
            <a:off x="4494212" y="2656300"/>
            <a:ext cx="3886200" cy="609600"/>
          </a:xfrm>
          <a:prstGeom prst="wedgeRoundRectCallout">
            <a:avLst>
              <a:gd name="adj1" fmla="val -78727"/>
              <a:gd name="adj2" fmla="val 7567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Accessible in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Main()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085012" y="3863376"/>
            <a:ext cx="3138600" cy="668775"/>
            <a:chOff x="9578224" y="2590797"/>
            <a:chExt cx="2133600" cy="864511"/>
          </a:xfrm>
        </p:grpSpPr>
        <p:sp>
          <p:nvSpPr>
            <p:cNvPr id="11" name="AutoShape 5"/>
            <p:cNvSpPr>
              <a:spLocks noChangeArrowheads="1"/>
            </p:cNvSpPr>
            <p:nvPr/>
          </p:nvSpPr>
          <p:spPr bwMode="auto">
            <a:xfrm>
              <a:off x="9578224" y="2590800"/>
              <a:ext cx="2133600" cy="864508"/>
            </a:xfrm>
            <a:prstGeom prst="wedgeRoundRectCallout">
              <a:avLst>
                <a:gd name="adj1" fmla="val -71380"/>
                <a:gd name="adj2" fmla="val 55401"/>
                <a:gd name="adj3" fmla="val 16667"/>
              </a:avLst>
            </a:prstGeom>
            <a:solidFill>
              <a:srgbClr val="663606">
                <a:alpha val="94902"/>
              </a:srgbClr>
            </a:solidFill>
            <a:ln w="19050">
              <a:solidFill>
                <a:srgbClr val="F8D49E">
                  <a:alpha val="8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bg-BG" dirty="0">
                <a:solidFill>
                  <a:srgbClr val="FFFFFF"/>
                </a:solidFill>
              </a:endParaRPr>
            </a:p>
          </p:txBody>
        </p:sp>
        <p:sp>
          <p:nvSpPr>
            <p:cNvPr id="12" name="AutoShape 5"/>
            <p:cNvSpPr>
              <a:spLocks noChangeArrowheads="1"/>
            </p:cNvSpPr>
            <p:nvPr/>
          </p:nvSpPr>
          <p:spPr bwMode="auto">
            <a:xfrm>
              <a:off x="9578224" y="2590797"/>
              <a:ext cx="2133600" cy="864508"/>
            </a:xfrm>
            <a:prstGeom prst="wedgeRoundRectCallout">
              <a:avLst>
                <a:gd name="adj1" fmla="val -110430"/>
                <a:gd name="adj2" fmla="val -25727"/>
                <a:gd name="adj3" fmla="val 16667"/>
              </a:avLst>
            </a:prstGeom>
            <a:solidFill>
              <a:srgbClr val="663606">
                <a:alpha val="94902"/>
              </a:srgbClr>
            </a:solidFill>
            <a:ln w="19050">
              <a:solidFill>
                <a:srgbClr val="F8D49E">
                  <a:alpha val="8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FFFF"/>
                  </a:solidFill>
                </a:rPr>
                <a:t>Accessible in the loop</a:t>
              </a:r>
              <a:endParaRPr lang="bg-BG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13130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1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 span</a:t>
            </a:r>
            <a:r>
              <a:rPr lang="en-US" dirty="0"/>
              <a:t>  is how long before a variable is called</a:t>
            </a:r>
          </a:p>
          <a:p>
            <a:r>
              <a:rPr lang="en-US" dirty="0"/>
              <a:t>Always declare a variable 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late as possible </a:t>
            </a:r>
            <a:r>
              <a:rPr lang="en-US" dirty="0"/>
              <a:t>(e.g. shorter span)</a:t>
            </a:r>
          </a:p>
          <a:p>
            <a:endParaRPr lang="en-US" dirty="0"/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760413" y="2667000"/>
            <a:ext cx="10668000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var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outer</a:t>
            </a: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"I'm inside the Main()";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0; i &lt; 10; i++)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var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inner</a:t>
            </a: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"I'm inside the loop";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outer</a:t>
            </a: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Console.WriteLine(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inner</a:t>
            </a: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//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Error</a:t>
            </a:r>
            <a:endParaRPr lang="en-GB" b="1" noProof="1">
              <a:solidFill>
                <a:srgbClr val="F37D3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560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Span</a:t>
            </a:r>
            <a:endParaRPr lang="bg-BG" dirty="0"/>
          </a:p>
        </p:txBody>
      </p:sp>
      <p:sp>
        <p:nvSpPr>
          <p:cNvPr id="10" name="AutoShape 5"/>
          <p:cNvSpPr>
            <a:spLocks noChangeArrowheads="1"/>
          </p:cNvSpPr>
          <p:nvPr/>
        </p:nvSpPr>
        <p:spPr bwMode="auto">
          <a:xfrm>
            <a:off x="9034236" y="3200400"/>
            <a:ext cx="2514600" cy="1143000"/>
          </a:xfrm>
          <a:prstGeom prst="wedgeRoundRectCallout">
            <a:avLst>
              <a:gd name="adj1" fmla="val -71078"/>
              <a:gd name="adj2" fmla="val 4132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outer</a:t>
            </a:r>
            <a:r>
              <a:rPr lang="en-US" sz="2800" dirty="0">
                <a:solidFill>
                  <a:srgbClr val="FFFFFF"/>
                </a:solidFill>
              </a:rPr>
              <a:t>" variable span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>
            <a:off x="7923212" y="3581401"/>
            <a:ext cx="565534" cy="2027288"/>
          </a:xfrm>
          <a:custGeom>
            <a:avLst/>
            <a:gdLst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69088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33401"/>
              <a:gd name="connsiteY0" fmla="*/ 0 h 1600200"/>
              <a:gd name="connsiteX1" fmla="*/ 266700 w 533401"/>
              <a:gd name="connsiteY1" fmla="*/ 44448 h 1600200"/>
              <a:gd name="connsiteX2" fmla="*/ 266700 w 533401"/>
              <a:gd name="connsiteY2" fmla="*/ 755652 h 1600200"/>
              <a:gd name="connsiteX3" fmla="*/ 533400 w 533401"/>
              <a:gd name="connsiteY3" fmla="*/ 800100 h 1600200"/>
              <a:gd name="connsiteX4" fmla="*/ 266700 w 533401"/>
              <a:gd name="connsiteY4" fmla="*/ 844548 h 1600200"/>
              <a:gd name="connsiteX5" fmla="*/ 266700 w 533401"/>
              <a:gd name="connsiteY5" fmla="*/ 1555752 h 1600200"/>
              <a:gd name="connsiteX6" fmla="*/ 0 w 533401"/>
              <a:gd name="connsiteY6" fmla="*/ 1600200 h 1600200"/>
              <a:gd name="connsiteX7" fmla="*/ 0 w 533401"/>
              <a:gd name="connsiteY7" fmla="*/ 0 h 1600200"/>
              <a:gd name="connsiteX0" fmla="*/ 0 w 533401"/>
              <a:gd name="connsiteY0" fmla="*/ 0 h 1600200"/>
              <a:gd name="connsiteX1" fmla="*/ 266700 w 533401"/>
              <a:gd name="connsiteY1" fmla="*/ 44448 h 1600200"/>
              <a:gd name="connsiteX2" fmla="*/ 266700 w 533401"/>
              <a:gd name="connsiteY2" fmla="*/ 690882 h 1600200"/>
              <a:gd name="connsiteX3" fmla="*/ 533400 w 533401"/>
              <a:gd name="connsiteY3" fmla="*/ 800100 h 1600200"/>
              <a:gd name="connsiteX4" fmla="*/ 270510 w 533401"/>
              <a:gd name="connsiteY4" fmla="*/ 913128 h 1600200"/>
              <a:gd name="connsiteX5" fmla="*/ 266700 w 533401"/>
              <a:gd name="connsiteY5" fmla="*/ 1555752 h 1600200"/>
              <a:gd name="connsiteX6" fmla="*/ 0 w 533401"/>
              <a:gd name="connsiteY6" fmla="*/ 160020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690882 h 1600200"/>
              <a:gd name="connsiteX3" fmla="*/ 419100 w 533400"/>
              <a:gd name="connsiteY3" fmla="*/ 803910 h 1600200"/>
              <a:gd name="connsiteX4" fmla="*/ 270510 w 533400"/>
              <a:gd name="connsiteY4" fmla="*/ 91312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690882 h 1600200"/>
              <a:gd name="connsiteX3" fmla="*/ 373380 w 533400"/>
              <a:gd name="connsiteY3" fmla="*/ 803910 h 1600200"/>
              <a:gd name="connsiteX4" fmla="*/ 270510 w 533400"/>
              <a:gd name="connsiteY4" fmla="*/ 91312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373380 w 575310"/>
              <a:gd name="connsiteY3" fmla="*/ 803910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411480 w 575310"/>
              <a:gd name="connsiteY3" fmla="*/ 803910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350520 w 575310"/>
              <a:gd name="connsiteY3" fmla="*/ 800100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350520 w 575310"/>
              <a:gd name="connsiteY3" fmla="*/ 800100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415344 w 575310"/>
              <a:gd name="connsiteY3" fmla="*/ 804606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5310" h="1600200" stroke="0" extrusionOk="0">
                <a:moveTo>
                  <a:pt x="0" y="0"/>
                </a:moveTo>
                <a:cubicBezTo>
                  <a:pt x="147294" y="0"/>
                  <a:pt x="266700" y="19900"/>
                  <a:pt x="266700" y="44448"/>
                </a:cubicBezTo>
                <a:lnTo>
                  <a:pt x="266700" y="755652"/>
                </a:lnTo>
                <a:cubicBezTo>
                  <a:pt x="266700" y="780200"/>
                  <a:pt x="428016" y="800100"/>
                  <a:pt x="575310" y="800100"/>
                </a:cubicBezTo>
                <a:cubicBezTo>
                  <a:pt x="428016" y="800100"/>
                  <a:pt x="266700" y="820000"/>
                  <a:pt x="266700" y="844548"/>
                </a:cubicBezTo>
                <a:lnTo>
                  <a:pt x="266700" y="1555752"/>
                </a:lnTo>
                <a:cubicBezTo>
                  <a:pt x="266700" y="1580300"/>
                  <a:pt x="147294" y="1600200"/>
                  <a:pt x="0" y="1600200"/>
                </a:cubicBezTo>
                <a:lnTo>
                  <a:pt x="0" y="0"/>
                </a:lnTo>
                <a:close/>
              </a:path>
              <a:path w="575310" h="1600200" fill="none">
                <a:moveTo>
                  <a:pt x="0" y="0"/>
                </a:moveTo>
                <a:cubicBezTo>
                  <a:pt x="147294" y="0"/>
                  <a:pt x="266700" y="19900"/>
                  <a:pt x="266700" y="44448"/>
                </a:cubicBezTo>
                <a:lnTo>
                  <a:pt x="266700" y="690882"/>
                </a:lnTo>
                <a:cubicBezTo>
                  <a:pt x="266700" y="715430"/>
                  <a:pt x="414709" y="801855"/>
                  <a:pt x="415344" y="804606"/>
                </a:cubicBezTo>
                <a:cubicBezTo>
                  <a:pt x="415979" y="807357"/>
                  <a:pt x="270510" y="888580"/>
                  <a:pt x="270510" y="913128"/>
                </a:cubicBezTo>
                <a:lnTo>
                  <a:pt x="266700" y="1555752"/>
                </a:lnTo>
                <a:cubicBezTo>
                  <a:pt x="266700" y="1580300"/>
                  <a:pt x="147294" y="1600200"/>
                  <a:pt x="0" y="1600200"/>
                </a:cubicBezTo>
              </a:path>
            </a:pathLst>
          </a:cu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0187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760413" y="2743199"/>
            <a:ext cx="10668000" cy="3564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0; i &lt; 10; i++) 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var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inner</a:t>
            </a: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"I'm inside the loop";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var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outer</a:t>
            </a: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"I'm inside the Main()";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outer</a:t>
            </a: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Console.WriteLine(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inner</a:t>
            </a: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//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Error</a:t>
            </a:r>
            <a:endParaRPr lang="en-GB" sz="2000" b="1" noProof="1">
              <a:solidFill>
                <a:srgbClr val="F37D3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601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 span</a:t>
            </a:r>
            <a:r>
              <a:rPr lang="en-US" dirty="0"/>
              <a:t>  is how long before a variable is called</a:t>
            </a:r>
          </a:p>
          <a:p>
            <a:r>
              <a:rPr lang="en-US" dirty="0"/>
              <a:t>Always declare a variable 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late as possible </a:t>
            </a:r>
            <a:r>
              <a:rPr lang="en-US" dirty="0"/>
              <a:t>(e.g. shorter span)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560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Span</a:t>
            </a:r>
            <a:endParaRPr lang="bg-BG" dirty="0"/>
          </a:p>
        </p:txBody>
      </p:sp>
      <p:sp>
        <p:nvSpPr>
          <p:cNvPr id="10" name="AutoShape 5"/>
          <p:cNvSpPr>
            <a:spLocks noChangeArrowheads="1"/>
          </p:cNvSpPr>
          <p:nvPr/>
        </p:nvSpPr>
        <p:spPr bwMode="auto">
          <a:xfrm>
            <a:off x="8228012" y="3200400"/>
            <a:ext cx="2095343" cy="914400"/>
          </a:xfrm>
          <a:prstGeom prst="wedgeRoundRectCallout">
            <a:avLst>
              <a:gd name="adj1" fmla="val -113221"/>
              <a:gd name="adj2" fmla="val 16258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"outer" variable span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>
            <a:off x="6551612" y="4953000"/>
            <a:ext cx="260734" cy="457200"/>
          </a:xfrm>
          <a:custGeom>
            <a:avLst/>
            <a:gdLst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69088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33401"/>
              <a:gd name="connsiteY0" fmla="*/ 0 h 1600200"/>
              <a:gd name="connsiteX1" fmla="*/ 266700 w 533401"/>
              <a:gd name="connsiteY1" fmla="*/ 44448 h 1600200"/>
              <a:gd name="connsiteX2" fmla="*/ 266700 w 533401"/>
              <a:gd name="connsiteY2" fmla="*/ 755652 h 1600200"/>
              <a:gd name="connsiteX3" fmla="*/ 533400 w 533401"/>
              <a:gd name="connsiteY3" fmla="*/ 800100 h 1600200"/>
              <a:gd name="connsiteX4" fmla="*/ 266700 w 533401"/>
              <a:gd name="connsiteY4" fmla="*/ 844548 h 1600200"/>
              <a:gd name="connsiteX5" fmla="*/ 266700 w 533401"/>
              <a:gd name="connsiteY5" fmla="*/ 1555752 h 1600200"/>
              <a:gd name="connsiteX6" fmla="*/ 0 w 533401"/>
              <a:gd name="connsiteY6" fmla="*/ 1600200 h 1600200"/>
              <a:gd name="connsiteX7" fmla="*/ 0 w 533401"/>
              <a:gd name="connsiteY7" fmla="*/ 0 h 1600200"/>
              <a:gd name="connsiteX0" fmla="*/ 0 w 533401"/>
              <a:gd name="connsiteY0" fmla="*/ 0 h 1600200"/>
              <a:gd name="connsiteX1" fmla="*/ 266700 w 533401"/>
              <a:gd name="connsiteY1" fmla="*/ 44448 h 1600200"/>
              <a:gd name="connsiteX2" fmla="*/ 266700 w 533401"/>
              <a:gd name="connsiteY2" fmla="*/ 690882 h 1600200"/>
              <a:gd name="connsiteX3" fmla="*/ 533400 w 533401"/>
              <a:gd name="connsiteY3" fmla="*/ 800100 h 1600200"/>
              <a:gd name="connsiteX4" fmla="*/ 270510 w 533401"/>
              <a:gd name="connsiteY4" fmla="*/ 913128 h 1600200"/>
              <a:gd name="connsiteX5" fmla="*/ 266700 w 533401"/>
              <a:gd name="connsiteY5" fmla="*/ 1555752 h 1600200"/>
              <a:gd name="connsiteX6" fmla="*/ 0 w 533401"/>
              <a:gd name="connsiteY6" fmla="*/ 160020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690882 h 1600200"/>
              <a:gd name="connsiteX3" fmla="*/ 419100 w 533400"/>
              <a:gd name="connsiteY3" fmla="*/ 803910 h 1600200"/>
              <a:gd name="connsiteX4" fmla="*/ 270510 w 533400"/>
              <a:gd name="connsiteY4" fmla="*/ 91312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755652 h 1600200"/>
              <a:gd name="connsiteX3" fmla="*/ 533400 w 533400"/>
              <a:gd name="connsiteY3" fmla="*/ 800100 h 1600200"/>
              <a:gd name="connsiteX4" fmla="*/ 266700 w 533400"/>
              <a:gd name="connsiteY4" fmla="*/ 84454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7" fmla="*/ 0 w 533400"/>
              <a:gd name="connsiteY7" fmla="*/ 0 h 1600200"/>
              <a:gd name="connsiteX0" fmla="*/ 0 w 533400"/>
              <a:gd name="connsiteY0" fmla="*/ 0 h 1600200"/>
              <a:gd name="connsiteX1" fmla="*/ 266700 w 533400"/>
              <a:gd name="connsiteY1" fmla="*/ 44448 h 1600200"/>
              <a:gd name="connsiteX2" fmla="*/ 266700 w 533400"/>
              <a:gd name="connsiteY2" fmla="*/ 690882 h 1600200"/>
              <a:gd name="connsiteX3" fmla="*/ 373380 w 533400"/>
              <a:gd name="connsiteY3" fmla="*/ 803910 h 1600200"/>
              <a:gd name="connsiteX4" fmla="*/ 270510 w 533400"/>
              <a:gd name="connsiteY4" fmla="*/ 913128 h 1600200"/>
              <a:gd name="connsiteX5" fmla="*/ 266700 w 533400"/>
              <a:gd name="connsiteY5" fmla="*/ 1555752 h 1600200"/>
              <a:gd name="connsiteX6" fmla="*/ 0 w 53340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373380 w 575310"/>
              <a:gd name="connsiteY3" fmla="*/ 803910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411480 w 575310"/>
              <a:gd name="connsiteY3" fmla="*/ 803910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350520 w 575310"/>
              <a:gd name="connsiteY3" fmla="*/ 800100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350520 w 575310"/>
              <a:gd name="connsiteY3" fmla="*/ 800100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755652 h 1600200"/>
              <a:gd name="connsiteX3" fmla="*/ 575310 w 575310"/>
              <a:gd name="connsiteY3" fmla="*/ 800100 h 1600200"/>
              <a:gd name="connsiteX4" fmla="*/ 266700 w 575310"/>
              <a:gd name="connsiteY4" fmla="*/ 84454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  <a:gd name="connsiteX7" fmla="*/ 0 w 575310"/>
              <a:gd name="connsiteY7" fmla="*/ 0 h 1600200"/>
              <a:gd name="connsiteX0" fmla="*/ 0 w 575310"/>
              <a:gd name="connsiteY0" fmla="*/ 0 h 1600200"/>
              <a:gd name="connsiteX1" fmla="*/ 266700 w 575310"/>
              <a:gd name="connsiteY1" fmla="*/ 44448 h 1600200"/>
              <a:gd name="connsiteX2" fmla="*/ 266700 w 575310"/>
              <a:gd name="connsiteY2" fmla="*/ 690882 h 1600200"/>
              <a:gd name="connsiteX3" fmla="*/ 415344 w 575310"/>
              <a:gd name="connsiteY3" fmla="*/ 804606 h 1600200"/>
              <a:gd name="connsiteX4" fmla="*/ 270510 w 575310"/>
              <a:gd name="connsiteY4" fmla="*/ 913128 h 1600200"/>
              <a:gd name="connsiteX5" fmla="*/ 266700 w 575310"/>
              <a:gd name="connsiteY5" fmla="*/ 1555752 h 1600200"/>
              <a:gd name="connsiteX6" fmla="*/ 0 w 575310"/>
              <a:gd name="connsiteY6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5310" h="1600200" stroke="0" extrusionOk="0">
                <a:moveTo>
                  <a:pt x="0" y="0"/>
                </a:moveTo>
                <a:cubicBezTo>
                  <a:pt x="147294" y="0"/>
                  <a:pt x="266700" y="19900"/>
                  <a:pt x="266700" y="44448"/>
                </a:cubicBezTo>
                <a:lnTo>
                  <a:pt x="266700" y="755652"/>
                </a:lnTo>
                <a:cubicBezTo>
                  <a:pt x="266700" y="780200"/>
                  <a:pt x="428016" y="800100"/>
                  <a:pt x="575310" y="800100"/>
                </a:cubicBezTo>
                <a:cubicBezTo>
                  <a:pt x="428016" y="800100"/>
                  <a:pt x="266700" y="820000"/>
                  <a:pt x="266700" y="844548"/>
                </a:cubicBezTo>
                <a:lnTo>
                  <a:pt x="266700" y="1555752"/>
                </a:lnTo>
                <a:cubicBezTo>
                  <a:pt x="266700" y="1580300"/>
                  <a:pt x="147294" y="1600200"/>
                  <a:pt x="0" y="1600200"/>
                </a:cubicBezTo>
                <a:lnTo>
                  <a:pt x="0" y="0"/>
                </a:lnTo>
                <a:close/>
              </a:path>
              <a:path w="575310" h="1600200" fill="none">
                <a:moveTo>
                  <a:pt x="0" y="0"/>
                </a:moveTo>
                <a:cubicBezTo>
                  <a:pt x="147294" y="0"/>
                  <a:pt x="266700" y="19900"/>
                  <a:pt x="266700" y="44448"/>
                </a:cubicBezTo>
                <a:lnTo>
                  <a:pt x="266700" y="690882"/>
                </a:lnTo>
                <a:cubicBezTo>
                  <a:pt x="266700" y="715430"/>
                  <a:pt x="414709" y="801855"/>
                  <a:pt x="415344" y="804606"/>
                </a:cubicBezTo>
                <a:cubicBezTo>
                  <a:pt x="415979" y="807357"/>
                  <a:pt x="270510" y="888580"/>
                  <a:pt x="270510" y="913128"/>
                </a:cubicBezTo>
                <a:lnTo>
                  <a:pt x="266700" y="1555752"/>
                </a:lnTo>
                <a:cubicBezTo>
                  <a:pt x="266700" y="1580300"/>
                  <a:pt x="147294" y="1600200"/>
                  <a:pt x="0" y="1600200"/>
                </a:cubicBezTo>
              </a:path>
            </a:pathLst>
          </a:cu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3532771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Problem: Refactor </a:t>
            </a:r>
            <a:r>
              <a:rPr lang="en-GB" dirty="0"/>
              <a:t>Special Numbers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1066800"/>
            <a:ext cx="10515600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kolkko = int.Parse(Console.ReadLine());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obshto = 0; int takova = 0; bool toe = false;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ch = 1; ch &lt;= kolkko; ch++)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takova = ch;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while (ch &gt; 0)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obshto += ch % 10;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ch = ch / 10;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toe = (obshto == 5) || (obshto == 7) || (obshto == 11);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Console.WriteLine($"{takova} -&gt; {toe}");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obshto = 0; ch = takova;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0198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https://judge.softuni.bg/Contests/Practice/Index/171#8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4477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88" y="914400"/>
            <a:ext cx="3524026" cy="363756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21241715">
            <a:off x="7999897" y="2689677"/>
            <a:ext cx="18294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54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pPr algn="ctr"/>
            <a:r>
              <a:rPr lang="en-US" sz="4800" noProof="1"/>
              <a:t>switch</a:t>
            </a:r>
          </a:p>
          <a:p>
            <a:pPr algn="ctr"/>
            <a:r>
              <a:rPr lang="en-US" sz="4800" noProof="1"/>
              <a:t>case</a:t>
            </a:r>
          </a:p>
        </p:txBody>
      </p:sp>
      <p:sp>
        <p:nvSpPr>
          <p:cNvPr id="16" name="TextBox 15"/>
          <p:cNvSpPr txBox="1"/>
          <p:nvPr/>
        </p:nvSpPr>
        <p:spPr>
          <a:xfrm rot="21117274">
            <a:off x="1485140" y="725272"/>
            <a:ext cx="18103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string</a:t>
            </a:r>
            <a:endParaRPr lang="en-US" sz="44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 rot="20875553">
            <a:off x="1701596" y="3403257"/>
            <a:ext cx="12025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char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 rot="808557">
            <a:off x="8050179" y="1305108"/>
            <a:ext cx="2559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(int) value</a:t>
            </a:r>
          </a:p>
        </p:txBody>
      </p:sp>
      <p:sp>
        <p:nvSpPr>
          <p:cNvPr id="19" name="TextBox 18"/>
          <p:cNvSpPr txBox="1"/>
          <p:nvPr/>
        </p:nvSpPr>
        <p:spPr>
          <a:xfrm rot="264993">
            <a:off x="2314440" y="2107223"/>
            <a:ext cx="13260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bool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10071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Classical data types:</a:t>
            </a:r>
          </a:p>
          <a:p>
            <a:pPr lvl="1"/>
            <a:r>
              <a:rPr lang="en-US" dirty="0"/>
              <a:t>Character and String: Represent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symbolic</a:t>
            </a:r>
            <a:r>
              <a:rPr lang="bg-BG">
                <a:solidFill>
                  <a:schemeClr val="tx2">
                    <a:lumMod val="75000"/>
                  </a:schemeClr>
                </a:solidFill>
              </a:rPr>
              <a:t> </a:t>
            </a:r>
            <a:br>
              <a:rPr lang="bg-BG">
                <a:solidFill>
                  <a:schemeClr val="tx2">
                    <a:lumMod val="75000"/>
                  </a:schemeClr>
                </a:solidFill>
              </a:rPr>
            </a:br>
            <a:r>
              <a:rPr lang="en-US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text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information</a:t>
            </a:r>
          </a:p>
          <a:p>
            <a:r>
              <a:rPr lang="en-US" dirty="0"/>
              <a:t>Variables – Store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information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Have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scope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span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lifetime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1233" y="1151118"/>
            <a:ext cx="318413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12954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Types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0249" y="3996240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0390" y="1255207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65249" y="2577353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377182" y="1391286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12764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61321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24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309768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192001" y="1794761"/>
            <a:ext cx="11804822" cy="32684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fund-softuni</a:t>
            </a:r>
            <a:endParaRPr lang="en-US" sz="6000" b="1" noProof="1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7989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8916" y="5420900"/>
            <a:ext cx="8007896" cy="9037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Data Types and</a:t>
            </a:r>
            <a:r>
              <a:rPr lang="bg-BG" dirty="0"/>
              <a:t> </a:t>
            </a:r>
            <a:r>
              <a:rPr lang="en-US" dirty="0"/>
              <a:t>Variables</a:t>
            </a:r>
          </a:p>
        </p:txBody>
      </p:sp>
      <p:pic>
        <p:nvPicPr>
          <p:cNvPr id="3" name="Picture 2" descr="C:\Trash\binary-data-abstract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1242" y="1363690"/>
            <a:ext cx="6623245" cy="35893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87760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140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Boolean variables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bool</a:t>
            </a:r>
            <a:r>
              <a:rPr lang="en-US" dirty="0"/>
              <a:t>) hold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true</a:t>
            </a:r>
            <a:r>
              <a:rPr lang="en-US" dirty="0"/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false</a:t>
            </a:r>
            <a:r>
              <a:rPr lang="en-US" dirty="0"/>
              <a:t>:</a:t>
            </a:r>
          </a:p>
        </p:txBody>
      </p:sp>
      <p:sp>
        <p:nvSpPr>
          <p:cNvPr id="514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Type</a:t>
            </a:r>
            <a:endParaRPr lang="bg-BG" dirty="0"/>
          </a:p>
        </p:txBody>
      </p:sp>
      <p:sp>
        <p:nvSpPr>
          <p:cNvPr id="514052" name="Rectangle 4"/>
          <p:cNvSpPr>
            <a:spLocks noChangeArrowheads="1"/>
          </p:cNvSpPr>
          <p:nvPr/>
        </p:nvSpPr>
        <p:spPr bwMode="auto">
          <a:xfrm>
            <a:off x="1141411" y="2209800"/>
            <a:ext cx="9906002" cy="36625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 =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b = 2;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bool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greaterAB = (a &gt; b);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Console.WriteLine(greaterAB);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False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bool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equalA1 = (a == 1);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Console.WriteLine(equalA1);   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True</a:t>
            </a:r>
          </a:p>
        </p:txBody>
      </p:sp>
    </p:spTree>
    <p:extLst>
      <p:ext uri="{BB962C8B-B14F-4D97-AF65-F5344CB8AC3E}">
        <p14:creationId xmlns:p14="http://schemas.microsoft.com/office/powerpoint/2010/main" val="429234999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number </a:t>
            </a:r>
            <a:r>
              <a:rPr lang="en-US" dirty="0"/>
              <a:t>is special when its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sum of digits </a:t>
            </a:r>
            <a:r>
              <a:rPr lang="en-US" dirty="0"/>
              <a:t>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11</a:t>
            </a:r>
          </a:p>
          <a:p>
            <a:pPr lvl="1"/>
            <a:r>
              <a:rPr lang="en-US" dirty="0"/>
              <a:t>For all numbers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dirty="0"/>
              <a:t>…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 print the number and if it is special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Special Numbers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44908" y="3957175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006294" y="2668948"/>
            <a:ext cx="2478517" cy="327465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5 -&gt; True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7 -&gt; True</a:t>
            </a:r>
          </a:p>
        </p:txBody>
      </p:sp>
      <p:sp>
        <p:nvSpPr>
          <p:cNvPr id="7" name="Right Arrow 6"/>
          <p:cNvSpPr/>
          <p:nvPr/>
        </p:nvSpPr>
        <p:spPr>
          <a:xfrm>
            <a:off x="2319658" y="4115774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TextBox 7"/>
          <p:cNvSpPr txBox="1"/>
          <p:nvPr/>
        </p:nvSpPr>
        <p:spPr>
          <a:xfrm>
            <a:off x="760412" y="6215359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https://judge.softuni.bg/Contests/Practice/Index/171#4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5484812" y="2668948"/>
            <a:ext cx="2663482" cy="327465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9 -&gt;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11 -&gt;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13 -&gt;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14 -&gt; True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8148294" y="2668948"/>
            <a:ext cx="2594318" cy="327465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15 -&gt;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16 -&gt; True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17 -&gt;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18 -&gt;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19 -&gt;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da-DK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20 -&gt; False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034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Special Numbers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066800"/>
            <a:ext cx="10668000" cy="50336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 = int.Parse(Console.ReadLine());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num = 1; num &lt;= n; num++)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sumOfDigits = 0;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digits = num;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while (digits &gt; 0)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sumOfDigits += digits % 10;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digits = digits / 10;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bool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special = (sumOfDigits == 5) || …;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TODO: finish this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Console.WriteLine("{0} -&gt; {1}", num, special);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215359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https://judge.softuni.bg/Contests/Practice/Index/171#4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96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17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character data type</a:t>
            </a:r>
            <a:r>
              <a:rPr lang="en-US" dirty="0"/>
              <a:t>: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Represents symbolic information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Is declared by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char</a:t>
            </a:r>
            <a:r>
              <a:rPr lang="en-US" dirty="0"/>
              <a:t> keyword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Gives each symbol a corresponding integer code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Has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\0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/>
              <a:t> default value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Takes 16 bits of memory (from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U+0000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U+FFFF</a:t>
            </a:r>
            <a:r>
              <a:rPr lang="en-US" dirty="0"/>
              <a:t>)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Holds a single Unicode character (or part of character)</a:t>
            </a:r>
          </a:p>
        </p:txBody>
      </p:sp>
      <p:sp>
        <p:nvSpPr>
          <p:cNvPr id="517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Character Data Type</a:t>
            </a:r>
            <a:endParaRPr lang="bg-BG" dirty="0"/>
          </a:p>
        </p:txBody>
      </p:sp>
      <p:pic>
        <p:nvPicPr>
          <p:cNvPr id="4" name="Picture 6" descr="http://www.ascendercorp.com/graphics/Ascender-Unicode-graphic.gif"/>
          <p:cNvPicPr>
            <a:picLocks noChangeAspect="1" noChangeArrowheads="1"/>
          </p:cNvPicPr>
          <p:nvPr/>
        </p:nvPicPr>
        <p:blipFill>
          <a:blip r:embed="rId2" cstate="screen">
            <a:lum bright="-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412" y="1538001"/>
            <a:ext cx="4121701" cy="1447800"/>
          </a:xfrm>
          <a:prstGeom prst="rect">
            <a:avLst/>
          </a:prstGeom>
          <a:ln>
            <a:noFill/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747684641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130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Each character has an unique</a:t>
            </a:r>
            <a:br>
              <a:rPr lang="en-US" sz="3200" dirty="0"/>
            </a:br>
            <a:r>
              <a:rPr lang="en-US" sz="3200" dirty="0"/>
              <a:t>Unicode value (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/>
              <a:t>):</a:t>
            </a:r>
            <a:endParaRPr lang="bg-BG" sz="3200" dirty="0"/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Characters and Codes</a:t>
            </a:r>
            <a:endParaRPr lang="bg-BG" dirty="0"/>
          </a:p>
        </p:txBody>
      </p:sp>
      <p:sp>
        <p:nvSpPr>
          <p:cNvPr id="513028" name="Rectangle 4"/>
          <p:cNvSpPr>
            <a:spLocks noChangeArrowheads="1"/>
          </p:cNvSpPr>
          <p:nvPr/>
        </p:nvSpPr>
        <p:spPr bwMode="auto">
          <a:xfrm>
            <a:off x="760412" y="2541896"/>
            <a:ext cx="10668000" cy="37817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 ch = '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code of '{0}' is: {1}", ch,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ch);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 = '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code of '{0}' is: {1}", ch,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(int)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ch);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 = '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code of '{0}' is: {1}", ch,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ch);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 = '</a:t>
            </a:r>
            <a:r>
              <a:rPr lang="bg-BG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щ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Cyrillic letter 'sht'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code of '{0}' is: {1}", ch,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ch);</a:t>
            </a:r>
          </a:p>
        </p:txBody>
      </p:sp>
      <p:sp>
        <p:nvSpPr>
          <p:cNvPr id="6" name="Rectangle 5"/>
          <p:cNvSpPr/>
          <p:nvPr/>
        </p:nvSpPr>
        <p:spPr>
          <a:xfrm>
            <a:off x="9528244" y="93841"/>
            <a:ext cx="2589213" cy="9906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2330" y="619621"/>
            <a:ext cx="5244122" cy="223025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997204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1852</Words>
  <Application>Microsoft Office PowerPoint</Application>
  <PresentationFormat>Custom</PresentationFormat>
  <Paragraphs>367</Paragraphs>
  <Slides>30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ＭＳ ゴシック</vt:lpstr>
      <vt:lpstr>Arial</vt:lpstr>
      <vt:lpstr>Calibri</vt:lpstr>
      <vt:lpstr>Consolas</vt:lpstr>
      <vt:lpstr>Wingdings</vt:lpstr>
      <vt:lpstr>Wingdings 2</vt:lpstr>
      <vt:lpstr>SoftUni 16x9</vt:lpstr>
      <vt:lpstr>Data Types</vt:lpstr>
      <vt:lpstr>Table of Contents</vt:lpstr>
      <vt:lpstr>Questions?</vt:lpstr>
      <vt:lpstr>Data Types and Variables</vt:lpstr>
      <vt:lpstr>Boolean Type</vt:lpstr>
      <vt:lpstr>Problem: Special Numbers</vt:lpstr>
      <vt:lpstr>Solution: Special Numbers</vt:lpstr>
      <vt:lpstr>The Character Data Type</vt:lpstr>
      <vt:lpstr>Characters and Codes</vt:lpstr>
      <vt:lpstr>Problem: Triples of Latin Letters</vt:lpstr>
      <vt:lpstr>Solution: Triples of Latin Letters</vt:lpstr>
      <vt:lpstr>Escaping Characters</vt:lpstr>
      <vt:lpstr>Character Literals – Example</vt:lpstr>
      <vt:lpstr>The String Data Type</vt:lpstr>
      <vt:lpstr>Verbatim and Interpolated Strings</vt:lpstr>
      <vt:lpstr>Saying Hello – Examples</vt:lpstr>
      <vt:lpstr>Problem: Greeting by Name and Age</vt:lpstr>
      <vt:lpstr>Data Types</vt:lpstr>
      <vt:lpstr>Variables</vt:lpstr>
      <vt:lpstr>Naming Variables</vt:lpstr>
      <vt:lpstr>Problem: Refactor Volume of Pyramid</vt:lpstr>
      <vt:lpstr>Variable Scope and Lifetime</vt:lpstr>
      <vt:lpstr>Variable Span</vt:lpstr>
      <vt:lpstr>Variable Span</vt:lpstr>
      <vt:lpstr>Problem: Refactor Special Numbers</vt:lpstr>
      <vt:lpstr>Variables</vt:lpstr>
      <vt:lpstr>Summary</vt:lpstr>
      <vt:lpstr>Data Types</vt:lpstr>
      <vt:lpstr>License</vt:lpstr>
      <vt:lpstr>Free 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Types: Text and Other Types</dc:title>
  <dc:subject>Programming Fundamentals Course</dc:subject>
  <dc:creator/>
  <cp:keywords>C#, programming, course, SoftUni, Software University</cp:keywords>
  <dc:description>Programming Fundamentals Course @ SoftUni - https://softuni.bg/courses/programming-fundamentals</dc:description>
  <cp:lastModifiedBy/>
  <cp:revision>1</cp:revision>
  <dcterms:created xsi:type="dcterms:W3CDTF">2014-01-02T17:00:34Z</dcterms:created>
  <dcterms:modified xsi:type="dcterms:W3CDTF">2017-01-24T12:53:35Z</dcterms:modified>
  <cp:category>computer programming;programming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